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custDataLst>
    <p:tags r:id="rId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805B8-B457-4946-B173-B5CFF2C079BF}" type="datetimeFigureOut">
              <a:rPr lang="en-US" smtClean="0"/>
              <a:t>9/20/2016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360A6-0591-4978-9DAF-EFAD8DEFA3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3155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805B8-B457-4946-B173-B5CFF2C079BF}" type="datetimeFigureOut">
              <a:rPr lang="en-US" smtClean="0"/>
              <a:t>9/20/2016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360A6-0591-4978-9DAF-EFAD8DEFA3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69598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805B8-B457-4946-B173-B5CFF2C079BF}" type="datetimeFigureOut">
              <a:rPr lang="en-US" smtClean="0"/>
              <a:t>9/20/2016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360A6-0591-4978-9DAF-EFAD8DEFA3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52086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719263"/>
            <a:ext cx="4038600" cy="21288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000500"/>
            <a:ext cx="4038600" cy="21304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16F8C4-3A78-453B-BC30-A090B58904A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52427803"/>
      </p:ext>
    </p:extLst>
  </p:cSld>
  <p:clrMapOvr>
    <a:masterClrMapping/>
  </p:clrMapOvr>
  <p:transition>
    <p:cover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805B8-B457-4946-B173-B5CFF2C079BF}" type="datetimeFigureOut">
              <a:rPr lang="en-US" smtClean="0"/>
              <a:t>9/20/2016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360A6-0591-4978-9DAF-EFAD8DEFA3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53406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805B8-B457-4946-B173-B5CFF2C079BF}" type="datetimeFigureOut">
              <a:rPr lang="en-US" smtClean="0"/>
              <a:t>9/20/2016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360A6-0591-4978-9DAF-EFAD8DEFA3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09823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805B8-B457-4946-B173-B5CFF2C079BF}" type="datetimeFigureOut">
              <a:rPr lang="en-US" smtClean="0"/>
              <a:t>9/20/2016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360A6-0591-4978-9DAF-EFAD8DEFA3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3507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805B8-B457-4946-B173-B5CFF2C079BF}" type="datetimeFigureOut">
              <a:rPr lang="en-US" smtClean="0"/>
              <a:t>9/20/2016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360A6-0591-4978-9DAF-EFAD8DEFA3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5241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805B8-B457-4946-B173-B5CFF2C079BF}" type="datetimeFigureOut">
              <a:rPr lang="en-US" smtClean="0"/>
              <a:t>9/20/2016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360A6-0591-4978-9DAF-EFAD8DEFA3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0748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805B8-B457-4946-B173-B5CFF2C079BF}" type="datetimeFigureOut">
              <a:rPr lang="en-US" smtClean="0"/>
              <a:t>9/20/2016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360A6-0591-4978-9DAF-EFAD8DEFA3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40189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805B8-B457-4946-B173-B5CFF2C079BF}" type="datetimeFigureOut">
              <a:rPr lang="en-US" smtClean="0"/>
              <a:t>9/20/2016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360A6-0591-4978-9DAF-EFAD8DEFA3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44753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805B8-B457-4946-B173-B5CFF2C079BF}" type="datetimeFigureOut">
              <a:rPr lang="en-US" smtClean="0"/>
              <a:t>9/20/2016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360A6-0591-4978-9DAF-EFAD8DEFA3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927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B805B8-B457-4946-B173-B5CFF2C079BF}" type="datetimeFigureOut">
              <a:rPr lang="en-US" smtClean="0"/>
              <a:t>9/20/2016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6360A6-0591-4978-9DAF-EFAD8DEFA3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20456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WordArt 2"/>
          <p:cNvSpPr>
            <a:spLocks noChangeArrowheads="1" noChangeShapeType="1" noTextEdit="1"/>
          </p:cNvSpPr>
          <p:nvPr/>
        </p:nvSpPr>
        <p:spPr bwMode="auto">
          <a:xfrm>
            <a:off x="685800" y="1752600"/>
            <a:ext cx="6934200" cy="4572000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97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/>
            <a:r>
              <a:rPr lang="en-US" sz="3600" b="1" i="1" kern="10" dirty="0" err="1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3600" b="1" i="1" kern="10" dirty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kern="10" dirty="0" err="1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Times New Roman" pitchFamily="18" charset="0"/>
                <a:cs typeface="Times New Roman" pitchFamily="18" charset="0"/>
              </a:rPr>
              <a:t>tập</a:t>
            </a:r>
            <a:endParaRPr lang="en-US" sz="3600" b="1" i="1" kern="10" dirty="0">
              <a:ln w="9525">
                <a:round/>
                <a:headEnd/>
                <a:tailEnd/>
              </a:ln>
              <a:gradFill rotWithShape="1">
                <a:gsLst>
                  <a:gs pos="0">
                    <a:srgbClr val="FFE701"/>
                  </a:gs>
                  <a:gs pos="100000">
                    <a:srgbClr val="FE3E02"/>
                  </a:gs>
                </a:gsLst>
                <a:lin ang="5400000" scaled="1"/>
              </a:gra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2286000" y="838200"/>
            <a:ext cx="43434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5400" u="sng" dirty="0">
                <a:solidFill>
                  <a:srgbClr val="3333FF"/>
                </a:solidFill>
                <a:latin typeface=".VnArabia" pitchFamily="34" charset="0"/>
                <a:cs typeface="Times New Roman" pitchFamily="18" charset="0"/>
              </a:rPr>
              <a:t>TOÁN</a:t>
            </a:r>
          </a:p>
        </p:txBody>
      </p:sp>
      <p:pic>
        <p:nvPicPr>
          <p:cNvPr id="4" name="Picture 5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225" y="231775"/>
            <a:ext cx="841375" cy="835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225248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56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6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66" tmFilter="0, 0; 0.125,0.2665; 0.25,0.4; 0.375,0.465; 0.5,0.5;  0.625,0.535; 0.75,0.6; 0.875,0.7335; 1,1">
                                          <p:stCondLst>
                                            <p:cond delay="166"/>
                                          </p:stCondLst>
                                        </p:cTn>
                                        <p:tgtEl>
                                          <p:spTgt spid="757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83" tmFilter="0, 0; 0.125,0.2665; 0.25,0.4; 0.375,0.465; 0.5,0.5;  0.625,0.535; 0.75,0.6; 0.875,0.7335; 1,1">
                                          <p:stCondLst>
                                            <p:cond delay="331"/>
                                          </p:stCondLst>
                                        </p:cTn>
                                        <p:tgtEl>
                                          <p:spTgt spid="757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41" tmFilter="0, 0; 0.125,0.2665; 0.25,0.4; 0.375,0.465; 0.5,0.5;  0.625,0.535; 0.75,0.6; 0.875,0.7335; 1,1">
                                          <p:stCondLst>
                                            <p:cond delay="414"/>
                                          </p:stCondLst>
                                        </p:cTn>
                                        <p:tgtEl>
                                          <p:spTgt spid="757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7">
                                          <p:stCondLst>
                                            <p:cond delay="162"/>
                                          </p:stCondLst>
                                        </p:cTn>
                                        <p:tgtEl>
                                          <p:spTgt spid="7577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41" decel="50000">
                                          <p:stCondLst>
                                            <p:cond delay="169"/>
                                          </p:stCondLst>
                                        </p:cTn>
                                        <p:tgtEl>
                                          <p:spTgt spid="7577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7">
                                          <p:stCondLst>
                                            <p:cond delay="328"/>
                                          </p:stCondLst>
                                        </p:cTn>
                                        <p:tgtEl>
                                          <p:spTgt spid="7577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41" decel="50000">
                                          <p:stCondLst>
                                            <p:cond delay="335"/>
                                          </p:stCondLst>
                                        </p:cTn>
                                        <p:tgtEl>
                                          <p:spTgt spid="7577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7">
                                          <p:stCondLst>
                                            <p:cond delay="410"/>
                                          </p:stCondLst>
                                        </p:cTn>
                                        <p:tgtEl>
                                          <p:spTgt spid="7577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41" decel="50000">
                                          <p:stCondLst>
                                            <p:cond delay="417"/>
                                          </p:stCondLst>
                                        </p:cTn>
                                        <p:tgtEl>
                                          <p:spTgt spid="7577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7">
                                          <p:stCondLst>
                                            <p:cond delay="452"/>
                                          </p:stCondLst>
                                        </p:cTn>
                                        <p:tgtEl>
                                          <p:spTgt spid="7577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41" decel="50000">
                                          <p:stCondLst>
                                            <p:cond delay="458"/>
                                          </p:stCondLst>
                                        </p:cTn>
                                        <p:tgtEl>
                                          <p:spTgt spid="7577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7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792162"/>
          </a:xfrm>
        </p:spPr>
        <p:txBody>
          <a:bodyPr/>
          <a:lstStyle/>
          <a:p>
            <a:pPr eaLnBrk="1" hangingPunct="1"/>
            <a:r>
              <a:rPr lang="en-US" sz="24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US" sz="2400" b="1" u="sng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506412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Mua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12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quyển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vở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hết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24 000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mua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30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quyển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vở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hết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tiền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				                  </a:t>
            </a:r>
            <a:r>
              <a:rPr lang="en-US" sz="2400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4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2400" i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Tóm</a:t>
            </a:r>
            <a:r>
              <a:rPr lang="en-US" sz="2400" i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tắt</a:t>
            </a:r>
            <a:r>
              <a:rPr lang="en-US" sz="24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12quyển 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24 000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endParaRPr lang="en-US" sz="2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30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quyển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: ...........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endParaRPr lang="en-US" sz="2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		                         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400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tiền</a:t>
            </a:r>
            <a:r>
              <a:rPr lang="en-US" sz="24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mua</a:t>
            </a:r>
            <a:r>
              <a:rPr lang="en-US" sz="24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2400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quyển</a:t>
            </a:r>
            <a:r>
              <a:rPr lang="en-US" sz="24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vở</a:t>
            </a:r>
            <a:r>
              <a:rPr lang="en-US" sz="24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			                    2 4000 : 12 = 2 000 (</a:t>
            </a:r>
            <a:r>
              <a:rPr lang="en-US" sz="2400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4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		                             </a:t>
            </a:r>
            <a:r>
              <a:rPr lang="en-US" sz="2400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tiền</a:t>
            </a:r>
            <a:r>
              <a:rPr lang="en-US" sz="24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mua</a:t>
            </a:r>
            <a:r>
              <a:rPr lang="en-US" sz="24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US" sz="2400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quyển</a:t>
            </a:r>
            <a:r>
              <a:rPr lang="en-US" sz="24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vở</a:t>
            </a:r>
            <a:r>
              <a:rPr lang="en-US" sz="24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			                    2 000 x 30  = 60 000 (</a:t>
            </a:r>
            <a:r>
              <a:rPr lang="en-US" sz="2400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4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				                      </a:t>
            </a:r>
            <a:r>
              <a:rPr lang="en-US" sz="2400" i="1" u="sng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2400" i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u="sng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i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4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60 000 </a:t>
            </a:r>
            <a:r>
              <a:rPr lang="en-US" sz="2400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endParaRPr lang="en-US" sz="2400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6564" name="Line 4"/>
          <p:cNvSpPr>
            <a:spLocks noChangeShapeType="1"/>
          </p:cNvSpPr>
          <p:nvPr/>
        </p:nvSpPr>
        <p:spPr bwMode="auto">
          <a:xfrm>
            <a:off x="4267200" y="2327564"/>
            <a:ext cx="0" cy="3616036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5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225" y="231775"/>
            <a:ext cx="841375" cy="835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443910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65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500"/>
                                        <p:tgtEl>
                                          <p:spTgt spid="66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500"/>
                                        <p:tgtEl>
                                          <p:spTgt spid="66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500"/>
                                        <p:tgtEl>
                                          <p:spTgt spid="665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0" dur="500"/>
                                        <p:tgtEl>
                                          <p:spTgt spid="665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665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0" dur="500"/>
                                        <p:tgtEl>
                                          <p:spTgt spid="665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5" dur="500"/>
                                        <p:tgtEl>
                                          <p:spTgt spid="665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65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665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65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665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65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665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62" grpId="0"/>
      <p:bldP spid="6656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4" name="Rectangle 4"/>
          <p:cNvSpPr>
            <a:spLocks noChangeArrowheads="1"/>
          </p:cNvSpPr>
          <p:nvPr/>
        </p:nvSpPr>
        <p:spPr bwMode="auto">
          <a:xfrm>
            <a:off x="301624" y="1520825"/>
            <a:ext cx="8537575" cy="46166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400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</a:t>
            </a:r>
            <a:r>
              <a:rPr lang="en-US" sz="2400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Hà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mua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tá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bút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chì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hết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30 000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Mai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muốn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mua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8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bút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chì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bán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tiền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                                                                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                     </a:t>
            </a:r>
          </a:p>
          <a:p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</a:t>
            </a:r>
            <a:r>
              <a:rPr lang="en-US" sz="24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 :</a:t>
            </a:r>
          </a:p>
          <a:p>
            <a:pPr algn="ctr"/>
            <a:r>
              <a:rPr lang="en-US" dirty="0">
                <a:latin typeface="Times New Roman" pitchFamily="18" charset="0"/>
                <a:cs typeface="Times New Roman" pitchFamily="18" charset="0"/>
              </a:rPr>
              <a:t>                       </a:t>
            </a:r>
          </a:p>
          <a:p>
            <a:pPr algn="ctr"/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dirty="0">
                <a:latin typeface="Times New Roman" pitchFamily="18" charset="0"/>
                <a:cs typeface="Times New Roman" pitchFamily="18" charset="0"/>
              </a:rPr>
              <a:t>                                                    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tá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= 24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cây</a:t>
            </a:r>
            <a:endParaRPr lang="en-US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24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bút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chì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gấp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8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bút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chì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/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24  : 8 = 3 (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)</a:t>
            </a:r>
          </a:p>
          <a:p>
            <a:pPr algn="ctr"/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tiền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mua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8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bút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chì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:</a:t>
            </a:r>
          </a:p>
          <a:p>
            <a:pPr algn="ctr"/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30000 : 3  = 10000(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)</a:t>
            </a:r>
          </a:p>
          <a:p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</a:t>
            </a:r>
            <a:r>
              <a:rPr lang="en-US" sz="2400" u="sng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2400" u="sng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u="sng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: 10000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5123" name="Text Box 6"/>
          <p:cNvSpPr txBox="1">
            <a:spLocks noChangeArrowheads="1"/>
          </p:cNvSpPr>
          <p:nvPr/>
        </p:nvSpPr>
        <p:spPr bwMode="auto">
          <a:xfrm>
            <a:off x="228600" y="2587625"/>
            <a:ext cx="25908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Tóm</a:t>
            </a:r>
            <a:r>
              <a:rPr lang="en-US" sz="24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tắt</a:t>
            </a:r>
            <a:r>
              <a:rPr lang="en-US" sz="24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eaLnBrk="1" hangingPunct="1">
              <a:spcBef>
                <a:spcPct val="50000"/>
              </a:spcBef>
            </a:pPr>
            <a:endParaRPr lang="en-US" sz="2400" b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4" name="Text Box 7"/>
          <p:cNvSpPr txBox="1">
            <a:spLocks noChangeArrowheads="1"/>
          </p:cNvSpPr>
          <p:nvPr/>
        </p:nvSpPr>
        <p:spPr bwMode="auto">
          <a:xfrm>
            <a:off x="228600" y="3197225"/>
            <a:ext cx="4191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tá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bút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:  30 000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endParaRPr lang="en-US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5" name="Text Box 8"/>
          <p:cNvSpPr txBox="1">
            <a:spLocks noChangeArrowheads="1"/>
          </p:cNvSpPr>
          <p:nvPr/>
        </p:nvSpPr>
        <p:spPr bwMode="auto">
          <a:xfrm>
            <a:off x="228600" y="3578225"/>
            <a:ext cx="3505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8 cái :  …………đồng?</a:t>
            </a:r>
          </a:p>
        </p:txBody>
      </p:sp>
      <p:sp>
        <p:nvSpPr>
          <p:cNvPr id="76809" name="Line 9"/>
          <p:cNvSpPr>
            <a:spLocks noChangeShapeType="1"/>
          </p:cNvSpPr>
          <p:nvPr/>
        </p:nvSpPr>
        <p:spPr bwMode="auto">
          <a:xfrm>
            <a:off x="3657600" y="2362200"/>
            <a:ext cx="0" cy="3733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5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625" y="457200"/>
            <a:ext cx="841375" cy="835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27861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68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7680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7680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7680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7680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0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4"/>
          <p:cNvSpPr txBox="1">
            <a:spLocks noChangeArrowheads="1"/>
          </p:cNvSpPr>
          <p:nvPr/>
        </p:nvSpPr>
        <p:spPr bwMode="auto">
          <a:xfrm>
            <a:off x="609600" y="990600"/>
            <a:ext cx="7086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vi-VN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8613" name="Text Box 5"/>
          <p:cNvSpPr txBox="1">
            <a:spLocks noChangeArrowheads="1"/>
          </p:cNvSpPr>
          <p:nvPr/>
        </p:nvSpPr>
        <p:spPr bwMode="auto">
          <a:xfrm>
            <a:off x="649286" y="1021140"/>
            <a:ext cx="8266113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4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tổ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chức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tham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di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lịch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Đợt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xe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ô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tô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chở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120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đợt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muốn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chở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160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tham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mấy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xe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ô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tô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68622" name="Text Box 14"/>
          <p:cNvSpPr txBox="1">
            <a:spLocks noChangeArrowheads="1"/>
          </p:cNvSpPr>
          <p:nvPr/>
        </p:nvSpPr>
        <p:spPr bwMode="auto">
          <a:xfrm>
            <a:off x="762000" y="2743200"/>
            <a:ext cx="16764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 u="sng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Tóm</a:t>
            </a:r>
            <a:r>
              <a:rPr lang="en-US" sz="2400" b="1" u="sng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tắt</a:t>
            </a:r>
            <a:r>
              <a:rPr lang="en-US" sz="2400" b="1" u="sng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:</a:t>
            </a:r>
          </a:p>
          <a:p>
            <a:pPr eaLnBrk="1" hangingPunct="1">
              <a:spcBef>
                <a:spcPct val="50000"/>
              </a:spcBef>
            </a:pPr>
            <a:endParaRPr lang="en-US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8623" name="Text Box 15"/>
          <p:cNvSpPr txBox="1">
            <a:spLocks noChangeArrowheads="1"/>
          </p:cNvSpPr>
          <p:nvPr/>
        </p:nvSpPr>
        <p:spPr bwMode="auto">
          <a:xfrm>
            <a:off x="4724400" y="2667000"/>
            <a:ext cx="4114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 u="sng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endParaRPr lang="en-US" sz="2400" b="1" u="sng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8624" name="Text Box 16"/>
          <p:cNvSpPr txBox="1">
            <a:spLocks noChangeArrowheads="1"/>
          </p:cNvSpPr>
          <p:nvPr/>
        </p:nvSpPr>
        <p:spPr bwMode="auto">
          <a:xfrm>
            <a:off x="685800" y="3271813"/>
            <a:ext cx="31242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120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: 3 ô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tô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eaLnBrk="1" hangingPunct="1">
              <a:spcBef>
                <a:spcPct val="50000"/>
              </a:spcBef>
            </a:pPr>
            <a:endParaRPr lang="en-US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8625" name="Text Box 17"/>
          <p:cNvSpPr txBox="1">
            <a:spLocks noChangeArrowheads="1"/>
          </p:cNvSpPr>
          <p:nvPr/>
        </p:nvSpPr>
        <p:spPr bwMode="auto">
          <a:xfrm>
            <a:off x="685800" y="3729013"/>
            <a:ext cx="31242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160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…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ôtô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?</a:t>
            </a:r>
            <a:r>
              <a:rPr lang="en-US" sz="2400" u="sng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eaLnBrk="1" hangingPunct="1">
              <a:spcBef>
                <a:spcPct val="50000"/>
              </a:spcBef>
            </a:pPr>
            <a:endParaRPr lang="en-US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8626" name="Text Box 18"/>
          <p:cNvSpPr txBox="1">
            <a:spLocks noChangeArrowheads="1"/>
          </p:cNvSpPr>
          <p:nvPr/>
        </p:nvSpPr>
        <p:spPr bwMode="auto">
          <a:xfrm>
            <a:off x="3527425" y="3348013"/>
            <a:ext cx="3505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=&gt;  1ô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tô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….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?</a:t>
            </a:r>
          </a:p>
        </p:txBody>
      </p:sp>
      <p:sp>
        <p:nvSpPr>
          <p:cNvPr id="68627" name="Text Box 19"/>
          <p:cNvSpPr txBox="1">
            <a:spLocks noChangeArrowheads="1"/>
          </p:cNvSpPr>
          <p:nvPr/>
        </p:nvSpPr>
        <p:spPr bwMode="auto">
          <a:xfrm>
            <a:off x="3984625" y="3881413"/>
            <a:ext cx="5311775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4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ô </a:t>
            </a:r>
            <a:r>
              <a:rPr lang="en-US" sz="2400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tô</a:t>
            </a:r>
            <a:r>
              <a:rPr lang="en-US" sz="24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chở</a:t>
            </a:r>
            <a:r>
              <a:rPr lang="en-US" sz="24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4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eaLnBrk="1" hangingPunct="1">
              <a:spcBef>
                <a:spcPct val="50000"/>
              </a:spcBef>
            </a:pPr>
            <a:endParaRPr lang="en-US" sz="2400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8628" name="Text Box 20"/>
          <p:cNvSpPr txBox="1">
            <a:spLocks noChangeArrowheads="1"/>
          </p:cNvSpPr>
          <p:nvPr/>
        </p:nvSpPr>
        <p:spPr bwMode="auto">
          <a:xfrm>
            <a:off x="4137025" y="4338613"/>
            <a:ext cx="36576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4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130 : 3 = 40 (</a:t>
            </a:r>
            <a:r>
              <a:rPr lang="en-US" sz="2400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4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eaLnBrk="1" hangingPunct="1">
              <a:spcBef>
                <a:spcPct val="50000"/>
              </a:spcBef>
            </a:pPr>
            <a:endParaRPr lang="en-US" sz="2400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8629" name="Text Box 21"/>
          <p:cNvSpPr txBox="1">
            <a:spLocks noChangeArrowheads="1"/>
          </p:cNvSpPr>
          <p:nvPr/>
        </p:nvSpPr>
        <p:spPr bwMode="auto">
          <a:xfrm>
            <a:off x="3984625" y="4795813"/>
            <a:ext cx="47244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400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Số ô tô để chở hết 160 học sinh là</a:t>
            </a:r>
          </a:p>
          <a:p>
            <a:pPr eaLnBrk="1" hangingPunct="1">
              <a:spcBef>
                <a:spcPct val="50000"/>
              </a:spcBef>
            </a:pPr>
            <a:endParaRPr lang="en-US" sz="2400" i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8630" name="Text Box 22"/>
          <p:cNvSpPr txBox="1">
            <a:spLocks noChangeArrowheads="1"/>
          </p:cNvSpPr>
          <p:nvPr/>
        </p:nvSpPr>
        <p:spPr bwMode="auto">
          <a:xfrm>
            <a:off x="4670425" y="5481613"/>
            <a:ext cx="31242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400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160 : 40 =   4 ( xe ô tô)</a:t>
            </a:r>
          </a:p>
          <a:p>
            <a:pPr eaLnBrk="1" hangingPunct="1">
              <a:spcBef>
                <a:spcPct val="50000"/>
              </a:spcBef>
            </a:pPr>
            <a:endParaRPr lang="en-US" sz="2400" i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57" name="Text Box 23"/>
          <p:cNvSpPr txBox="1">
            <a:spLocks noChangeArrowheads="1"/>
          </p:cNvSpPr>
          <p:nvPr/>
        </p:nvSpPr>
        <p:spPr bwMode="auto">
          <a:xfrm>
            <a:off x="5013325" y="6818313"/>
            <a:ext cx="27590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vi-VN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8632" name="Text Box 24"/>
          <p:cNvSpPr txBox="1">
            <a:spLocks noChangeArrowheads="1"/>
          </p:cNvSpPr>
          <p:nvPr/>
        </p:nvSpPr>
        <p:spPr bwMode="auto">
          <a:xfrm>
            <a:off x="4822825" y="6096000"/>
            <a:ext cx="34290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400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24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: 4 </a:t>
            </a:r>
            <a:r>
              <a:rPr lang="en-US" sz="2400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xe</a:t>
            </a:r>
            <a:r>
              <a:rPr lang="en-US" sz="24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ô </a:t>
            </a:r>
            <a:r>
              <a:rPr lang="en-US" sz="2400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tô</a:t>
            </a:r>
            <a:endParaRPr lang="en-US" sz="2400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ct val="50000"/>
              </a:spcBef>
            </a:pPr>
            <a:endParaRPr lang="en-US" sz="2400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8633" name="Line 25"/>
          <p:cNvSpPr>
            <a:spLocks noChangeShapeType="1"/>
          </p:cNvSpPr>
          <p:nvPr/>
        </p:nvSpPr>
        <p:spPr bwMode="auto">
          <a:xfrm>
            <a:off x="3657600" y="2514600"/>
            <a:ext cx="0" cy="41910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" name="Picture 5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55575"/>
            <a:ext cx="841375" cy="835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74203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86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86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86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686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686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686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68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1" dur="500"/>
                                        <p:tgtEl>
                                          <p:spTgt spid="686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686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68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68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68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686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3" grpId="0"/>
      <p:bldP spid="68622" grpId="0"/>
      <p:bldP spid="68623" grpId="0"/>
      <p:bldP spid="68626" grpId="0"/>
      <p:bldP spid="68626" grpId="1"/>
      <p:bldP spid="68627" grpId="0"/>
      <p:bldP spid="68628" grpId="0"/>
      <p:bldP spid="68629" grpId="0"/>
      <p:bldP spid="6863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WordArt 11"/>
          <p:cNvSpPr>
            <a:spLocks noChangeArrowheads="1" noChangeShapeType="1" noTextEdit="1"/>
          </p:cNvSpPr>
          <p:nvPr/>
        </p:nvSpPr>
        <p:spPr bwMode="auto">
          <a:xfrm>
            <a:off x="304800" y="228600"/>
            <a:ext cx="7524750" cy="523875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solidFill>
                  <a:srgbClr val="8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48145" name="Text Box 17"/>
          <p:cNvSpPr txBox="1">
            <a:spLocks noChangeArrowheads="1"/>
          </p:cNvSpPr>
          <p:nvPr/>
        </p:nvSpPr>
        <p:spPr bwMode="auto">
          <a:xfrm>
            <a:off x="381000" y="1295400"/>
            <a:ext cx="86868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 i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b="1" i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2ngày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72000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tiền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mức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5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tiền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48146" name="Text Box 18"/>
          <p:cNvSpPr txBox="1">
            <a:spLocks noChangeArrowheads="1"/>
          </p:cNvSpPr>
          <p:nvPr/>
        </p:nvSpPr>
        <p:spPr bwMode="auto">
          <a:xfrm>
            <a:off x="5440362" y="2860964"/>
            <a:ext cx="1828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400" i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endParaRPr lang="en-US" sz="2400" i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147" name="Text Box 19"/>
          <p:cNvSpPr txBox="1">
            <a:spLocks noChangeArrowheads="1"/>
          </p:cNvSpPr>
          <p:nvPr/>
        </p:nvSpPr>
        <p:spPr bwMode="auto">
          <a:xfrm>
            <a:off x="411162" y="2743200"/>
            <a:ext cx="2362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i="1" u="sng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Tóm tắt</a:t>
            </a:r>
          </a:p>
        </p:txBody>
      </p:sp>
      <p:sp>
        <p:nvSpPr>
          <p:cNvPr id="48148" name="Text Box 20"/>
          <p:cNvSpPr txBox="1">
            <a:spLocks noChangeArrowheads="1"/>
          </p:cNvSpPr>
          <p:nvPr/>
        </p:nvSpPr>
        <p:spPr bwMode="auto">
          <a:xfrm>
            <a:off x="381000" y="3276600"/>
            <a:ext cx="3200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2ngày : 72000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endParaRPr lang="en-US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149" name="Text Box 21"/>
          <p:cNvSpPr txBox="1">
            <a:spLocks noChangeArrowheads="1"/>
          </p:cNvSpPr>
          <p:nvPr/>
        </p:nvSpPr>
        <p:spPr bwMode="auto">
          <a:xfrm>
            <a:off x="381000" y="3733800"/>
            <a:ext cx="3657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5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:  ……..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?</a:t>
            </a:r>
          </a:p>
        </p:txBody>
      </p:sp>
      <p:sp>
        <p:nvSpPr>
          <p:cNvPr id="48150" name="Text Box 22"/>
          <p:cNvSpPr txBox="1">
            <a:spLocks noChangeArrowheads="1"/>
          </p:cNvSpPr>
          <p:nvPr/>
        </p:nvSpPr>
        <p:spPr bwMode="auto">
          <a:xfrm>
            <a:off x="3992562" y="3433763"/>
            <a:ext cx="483497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tiền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48155" name="Text Box 27"/>
          <p:cNvSpPr txBox="1">
            <a:spLocks noChangeArrowheads="1"/>
          </p:cNvSpPr>
          <p:nvPr/>
        </p:nvSpPr>
        <p:spPr bwMode="auto">
          <a:xfrm>
            <a:off x="3916362" y="4038600"/>
            <a:ext cx="487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72000 : 2  =  36000 (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dồng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48156" name="Text Box 28"/>
          <p:cNvSpPr txBox="1">
            <a:spLocks noChangeArrowheads="1"/>
          </p:cNvSpPr>
          <p:nvPr/>
        </p:nvSpPr>
        <p:spPr bwMode="auto">
          <a:xfrm>
            <a:off x="4144962" y="4572000"/>
            <a:ext cx="4953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Số tiền công được trả cho 5 ngày là :</a:t>
            </a:r>
          </a:p>
        </p:txBody>
      </p:sp>
      <p:sp>
        <p:nvSpPr>
          <p:cNvPr id="48157" name="Text Box 29"/>
          <p:cNvSpPr txBox="1">
            <a:spLocks noChangeArrowheads="1"/>
          </p:cNvSpPr>
          <p:nvPr/>
        </p:nvSpPr>
        <p:spPr bwMode="auto">
          <a:xfrm>
            <a:off x="4221162" y="5105400"/>
            <a:ext cx="487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36 000  x 5  = 180 000( đồng)</a:t>
            </a:r>
          </a:p>
        </p:txBody>
      </p:sp>
      <p:sp>
        <p:nvSpPr>
          <p:cNvPr id="48158" name="Text Box 30"/>
          <p:cNvSpPr txBox="1">
            <a:spLocks noChangeArrowheads="1"/>
          </p:cNvSpPr>
          <p:nvPr/>
        </p:nvSpPr>
        <p:spPr bwMode="auto">
          <a:xfrm>
            <a:off x="4678362" y="5715000"/>
            <a:ext cx="3886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u="sng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Đáp số</a:t>
            </a:r>
            <a:r>
              <a:rPr lang="en-US" sz="24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:    180 000 đồng</a:t>
            </a:r>
          </a:p>
        </p:txBody>
      </p:sp>
      <p:sp>
        <p:nvSpPr>
          <p:cNvPr id="48159" name="Line 31"/>
          <p:cNvSpPr>
            <a:spLocks noChangeShapeType="1"/>
          </p:cNvSpPr>
          <p:nvPr/>
        </p:nvSpPr>
        <p:spPr bwMode="auto">
          <a:xfrm>
            <a:off x="3687762" y="2895600"/>
            <a:ext cx="0" cy="48006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5" name="Picture 5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965" y="231775"/>
            <a:ext cx="841375" cy="835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55493468"/>
      </p:ext>
    </p:extLst>
  </p:cSld>
  <p:clrMapOvr>
    <a:masterClrMapping/>
  </p:clrMapOvr>
  <p:transition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81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8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48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48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48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481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48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48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481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48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481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46" grpId="0"/>
      <p:bldP spid="48147" grpId="0"/>
      <p:bldP spid="48150" grpId="0"/>
      <p:bldP spid="48155" grpId="0"/>
      <p:bldP spid="48157" grpId="0"/>
      <p:bldP spid="4815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PINKPRI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5" name="WordArt 3"/>
          <p:cNvSpPr>
            <a:spLocks noChangeArrowheads="1" noChangeShapeType="1" noTextEdit="1"/>
          </p:cNvSpPr>
          <p:nvPr/>
        </p:nvSpPr>
        <p:spPr bwMode="auto">
          <a:xfrm>
            <a:off x="3581400" y="990600"/>
            <a:ext cx="2228850" cy="609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chemeClr val="tx2"/>
                  </a:solidFill>
                  <a:round/>
                  <a:headEnd/>
                  <a:tailEnd/>
                </a:ln>
                <a:solidFill>
                  <a:schemeClr val="tx2"/>
                </a:solidFill>
                <a:latin typeface="Times New Roman" pitchFamily="18" charset="0"/>
                <a:ea typeface="Arial Unicode MS"/>
                <a:cs typeface="Times New Roman" pitchFamily="18" charset="0"/>
              </a:rPr>
              <a:t> </a:t>
            </a:r>
          </a:p>
        </p:txBody>
      </p:sp>
      <p:sp>
        <p:nvSpPr>
          <p:cNvPr id="51204" name="WordArt 4"/>
          <p:cNvSpPr>
            <a:spLocks noChangeArrowheads="1" noChangeShapeType="1" noTextEdit="1"/>
          </p:cNvSpPr>
          <p:nvPr/>
        </p:nvSpPr>
        <p:spPr bwMode="auto">
          <a:xfrm>
            <a:off x="762000" y="-228600"/>
            <a:ext cx="7848600" cy="5715000"/>
          </a:xfrm>
          <a:prstGeom prst="rect">
            <a:avLst/>
          </a:prstGeom>
        </p:spPr>
        <p:txBody>
          <a:bodyPr spcFirstLastPara="1" wrap="none" fromWordArt="1">
            <a:prstTxWarp prst="textArchDown">
              <a:avLst>
                <a:gd name="adj" fmla="val 0"/>
              </a:avLst>
            </a:prstTxWarp>
          </a:bodyPr>
          <a:lstStyle/>
          <a:p>
            <a:pPr algn="ctr"/>
            <a:r>
              <a:rPr lang="en-US" sz="3600" b="1" kern="10" dirty="0" err="1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b="1" kern="10" dirty="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kern="10" dirty="0" err="1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600" b="1" kern="10" dirty="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kern="10" dirty="0" err="1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3600" b="1" kern="10" dirty="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kern="10" dirty="0" err="1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Times New Roman" pitchFamily="18" charset="0"/>
                <a:cs typeface="Times New Roman" pitchFamily="18" charset="0"/>
              </a:rPr>
              <a:t>thúc</a:t>
            </a:r>
            <a:endParaRPr lang="en-US" sz="3600" b="1" kern="10" dirty="0">
              <a:ln w="12700">
                <a:solidFill>
                  <a:srgbClr val="3333CC"/>
                </a:solidFill>
                <a:round/>
                <a:headEnd/>
                <a:tailEnd/>
              </a:ln>
              <a:solidFill>
                <a:srgbClr val="B2B2B2">
                  <a:alpha val="50195"/>
                </a:srgbClr>
              </a:solidFill>
              <a:effectLst>
                <a:outerShdw dist="45791" dir="2021404" algn="ctr" rotWithShape="0">
                  <a:srgbClr val="9999FF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3600" b="1" kern="10" dirty="0">
              <a:ln w="12700">
                <a:solidFill>
                  <a:srgbClr val="3333CC"/>
                </a:solidFill>
                <a:round/>
                <a:headEnd/>
                <a:tailEnd/>
              </a:ln>
              <a:solidFill>
                <a:srgbClr val="B2B2B2">
                  <a:alpha val="50195"/>
                </a:srgbClr>
              </a:solidFill>
              <a:effectLst>
                <a:outerShdw dist="45791" dir="2021404" algn="ctr" rotWithShape="0">
                  <a:srgbClr val="9999FF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55855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512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512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4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0.0&quot;&gt;&lt;object type=&quot;1&quot; unique_id=&quot;10001&quot;&gt;&lt;object type=&quot;8&quot; unique_id=&quot;10073&quot;&gt;&lt;/object&gt;&lt;object type=&quot;2&quot; unique_id=&quot;10074&quot;&gt;&lt;object type=&quot;3&quot; unique_id=&quot;10075&quot;&gt;&lt;property id=&quot;20148&quot; value=&quot;5&quot;/&gt;&lt;property id=&quot;20300&quot; value=&quot;Slide 1&quot;/&gt;&lt;property id=&quot;20307&quot; value=&quot;257&quot;/&gt;&lt;/object&gt;&lt;object type=&quot;3&quot; unique_id=&quot;10076&quot;&gt;&lt;property id=&quot;20148&quot; value=&quot;5&quot;/&gt;&lt;property id=&quot;20300&quot; value=&quot;Slide 2 - &amp;quot;Bài 1&amp;quot;&quot;/&gt;&lt;property id=&quot;20307&quot; value=&quot;258&quot;/&gt;&lt;/object&gt;&lt;object type=&quot;3&quot; unique_id=&quot;10077&quot;&gt;&lt;property id=&quot;20148&quot; value=&quot;5&quot;/&gt;&lt;property id=&quot;20300&quot; value=&quot;Slide 3&quot;/&gt;&lt;property id=&quot;20307&quot; value=&quot;259&quot;/&gt;&lt;/object&gt;&lt;object type=&quot;3&quot; unique_id=&quot;10078&quot;&gt;&lt;property id=&quot;20148&quot; value=&quot;5&quot;/&gt;&lt;property id=&quot;20300&quot; value=&quot;Slide 4&quot;/&gt;&lt;property id=&quot;20307&quot; value=&quot;260&quot;/&gt;&lt;/object&gt;&lt;object type=&quot;3&quot; unique_id=&quot;10079&quot;&gt;&lt;property id=&quot;20148&quot; value=&quot;5&quot;/&gt;&lt;property id=&quot;20300&quot; value=&quot;Slide 5&quot;/&gt;&lt;property id=&quot;20307&quot; value=&quot;261&quot;/&gt;&lt;/object&gt;&lt;object type=&quot;3&quot; unique_id=&quot;10080&quot;&gt;&lt;property id=&quot;20148&quot; value=&quot;5&quot;/&gt;&lt;property id=&quot;20300&quot; value=&quot;Slide 6&quot;/&gt;&lt;property id=&quot;20307&quot; value=&quot;262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338</Words>
  <Application>Microsoft Office PowerPoint</Application>
  <PresentationFormat>On-screen Show (4:3)</PresentationFormat>
  <Paragraphs>51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Bài 1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THAMB</dc:creator>
  <cp:lastModifiedBy>THAMB</cp:lastModifiedBy>
  <cp:revision>2</cp:revision>
  <dcterms:created xsi:type="dcterms:W3CDTF">2016-09-20T05:32:02Z</dcterms:created>
  <dcterms:modified xsi:type="dcterms:W3CDTF">2016-09-20T05:43:22Z</dcterms:modified>
</cp:coreProperties>
</file>